
<file path=[Content_Types].xml><?xml version="1.0" encoding="utf-8"?>
<Types xmlns="http://schemas.openxmlformats.org/package/2006/content-types">
  <Default Extension="png" ContentType="image/png"/>
  <Default Extension="3gp" ContentType="video/3gp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57" r:id="rId4"/>
    <p:sldId id="256" r:id="rId5"/>
    <p:sldId id="270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FFFF"/>
    <a:srgbClr val="0033CC"/>
    <a:srgbClr val="FF33CC"/>
    <a:srgbClr val="FF5050"/>
    <a:srgbClr val="00CC00"/>
    <a:srgbClr val="808000"/>
    <a:srgbClr val="3366FF"/>
    <a:srgbClr val="0080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8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90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732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2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5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7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7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9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4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1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7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D055-2084-4F91-B368-B33C7A23BF71}" type="datetimeFigureOut">
              <a:rPr lang="en-US" smtClean="0"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3CB671-A640-4501-BCD2-24B651CDF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9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&#2478;&#2503;&#2439;&#2482;&#2435;mohsin501mz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F9FA0A2E-9658-4D8C-9C46-AC5D3CF7C1C2}"/>
              </a:ext>
            </a:extLst>
          </p:cNvPr>
          <p:cNvSpPr/>
          <p:nvPr/>
        </p:nvSpPr>
        <p:spPr>
          <a:xfrm>
            <a:off x="1086678" y="715617"/>
            <a:ext cx="9925879" cy="539363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8A627A-F745-4439-8B95-D28F2E6BD04E}"/>
              </a:ext>
            </a:extLst>
          </p:cNvPr>
          <p:cNvSpPr txBox="1"/>
          <p:nvPr/>
        </p:nvSpPr>
        <p:spPr>
          <a:xfrm>
            <a:off x="1252330" y="1150276"/>
            <a:ext cx="95945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33CC"/>
                </a:solidFill>
              </a:rPr>
              <a:t>সবাইকে আন্তরিক শুভেচ্ছা</a:t>
            </a:r>
            <a:r>
              <a:rPr lang="bn-IN" sz="7200" dirty="0">
                <a:solidFill>
                  <a:srgbClr val="FFFF00"/>
                </a:solidFill>
              </a:rPr>
              <a:t> </a:t>
            </a:r>
            <a:r>
              <a:rPr lang="bn-IN" sz="7200" dirty="0">
                <a:solidFill>
                  <a:srgbClr val="00FFFF"/>
                </a:solidFill>
              </a:rPr>
              <a:t>ও স্বাগতম জানিয়ে শুরু </a:t>
            </a:r>
            <a:r>
              <a:rPr lang="bn-IN" sz="7200" dirty="0">
                <a:solidFill>
                  <a:srgbClr val="3366FF"/>
                </a:solidFill>
              </a:rPr>
              <a:t>করছি আজকের এই </a:t>
            </a:r>
            <a:r>
              <a:rPr lang="bn-IN" sz="7200" dirty="0">
                <a:solidFill>
                  <a:srgbClr val="FFFF00"/>
                </a:solidFill>
              </a:rPr>
              <a:t>অধিবেশন</a:t>
            </a:r>
            <a:r>
              <a:rPr lang="bn-IN" sz="7200" dirty="0">
                <a:solidFill>
                  <a:srgbClr val="3366FF"/>
                </a:solidFill>
              </a:rPr>
              <a:t>  </a:t>
            </a:r>
            <a:endParaRPr lang="en-US" sz="7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5787" y="328530"/>
            <a:ext cx="2807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8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বন্যার পানি নেমে যাওয়ার সাথে সাথে পতিত জমিতে বিভিন্ন জাতের ঘাসের বীজ ছিটিয়ে দিতে হবে। </a:t>
            </a:r>
            <a:endParaRPr lang="en-US" sz="2000" dirty="0">
              <a:solidFill>
                <a:srgbClr val="8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432" y="3563365"/>
            <a:ext cx="7872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গবাদি পশুকে সংক্রামক রোগের টিকা দিতে হবে এবং কৃমিনাশক বড়ি খাওয়াতে হবে। </a:t>
            </a:r>
            <a:endParaRPr lang="en-US" sz="2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636" y="5539408"/>
            <a:ext cx="5777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8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ডাক্তারের পরামর্শ মোতাবেক আক্রান্ত পশুকে চিকিৎসা করতে হবে। </a:t>
            </a:r>
            <a:endParaRPr lang="en-US" sz="2000" dirty="0">
              <a:solidFill>
                <a:srgbClr val="008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433" y="157854"/>
            <a:ext cx="3817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কাঁচা ঘাসের বিকল্প হিসেবে হে ও সাইলেজ খাওয়ানো যেতে পারে।  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দেখুন-সাইলেজ-কিভাবে-বানাতে-হয়।-কিভাবে-সংরক্ষণ-করতে-হয় - 10Youtube.co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2420" y="1102496"/>
            <a:ext cx="30480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624" y="417676"/>
            <a:ext cx="2567918" cy="1542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0663" y="2614812"/>
            <a:ext cx="2910409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912" y="4739307"/>
            <a:ext cx="3274941" cy="192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47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178" y="704697"/>
            <a:ext cx="1112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জলোচ্ছ্বাসের কবল থেকে গবাদি পশুপাখিকে করার জন্য যে সকল ব্যবস্থা গ্রহণ করতে হবে তা হল ----- </a:t>
            </a:r>
            <a:endParaRPr lang="en-US" sz="2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908" y="95837"/>
            <a:ext cx="1112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জলোচ্ছ্বাসজনিত  সমস্যা মোকাবেলায় পশুপাখি রক্ষার কৌশল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046" y="3163242"/>
            <a:ext cx="519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উঁচুস্থানে পশুপাখির বাসস্থানের ব্যবস্থা করতে হবে। </a:t>
            </a:r>
            <a:endParaRPr lang="en-US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8069" y="3011906"/>
            <a:ext cx="519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জলোচ্ছ্বাস বা ঝড়ের সংকেত পাওয়ার সাথে সাথে গবাদি পশুকে উঁচু আশ্রয়স্থলে নিয়ে বেঁধে রাখতে হবে। </a:t>
            </a:r>
            <a:endParaRPr lang="en-US" dirty="0">
              <a:solidFill>
                <a:srgbClr val="FF5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787" y="5657671"/>
            <a:ext cx="246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৩। জলোচ্ছ্বাসের পর মৃত পশুকে মাটির নিচে চাপা দিতে হবে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8504" y="5549255"/>
            <a:ext cx="279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৪। এ সময় পশুর জন্য ভাতের মাড়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জাউ,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শুকনো খড় এবং দানাদার খাদ্যের ব্যবস্থা করতে হবে।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9649" y="5795974"/>
            <a:ext cx="343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৫। গবাদি পশুকে দানাদার খাদ্য যেমন- ভুসি, কুঁড়া, খৈল ও প্রয়োজনমত লবণ খাওয়াতে হবে।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77" y="1207384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069" y="1259771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589" y="1259771"/>
            <a:ext cx="2705100" cy="1752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33" y="3826638"/>
            <a:ext cx="2847975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820" y="3848329"/>
            <a:ext cx="1834873" cy="1609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567" y="3857854"/>
            <a:ext cx="2167502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878" y="3729266"/>
            <a:ext cx="2164028" cy="1847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4092" y="3702814"/>
            <a:ext cx="176953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0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80" y="427696"/>
            <a:ext cx="6238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৬।গবাদি পশুকে কাঁচা ঘাসের পরিবর্তে বিভিন্ন গাছ-পাতা খাওয়াতে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362" y="1931932"/>
            <a:ext cx="6205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৭। জলোচ্ছ্বাস কবলিত এলাকায় টিম গঠন করে পশু চিকিৎসার ব্যবস্থা করতে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362" y="3436168"/>
            <a:ext cx="5376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৮। গবাদি পশুকে নিয়মিত সংক্রামক রোগের টিকা দিতে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362" y="5075583"/>
            <a:ext cx="5708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৯। গবাদি পশু যাতে পচা দূষিত পানি খেয়ে রোগাক্রান্ত হতে না পারে সেদিকে লক্ষ রাখতে হবে।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205" y="103127"/>
            <a:ext cx="2380604" cy="1685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271" y="127039"/>
            <a:ext cx="2466975" cy="1685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628" y="1931932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814" y="2797999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550" y="4745599"/>
            <a:ext cx="2286000" cy="17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1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433" y="145705"/>
            <a:ext cx="582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প্রশ্নের উত্তর দেয়ার চেষ্টা কর </a:t>
            </a:r>
            <a:endParaRPr lang="en-US" sz="32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451" y="896602"/>
            <a:ext cx="719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জীবের অভিযোজন  কী দ্বারা নিয়ন্ত্রিত হয়? </a:t>
            </a:r>
            <a:endParaRPr lang="en-US" sz="2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2575" y="1987270"/>
            <a:ext cx="4630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ঘ) পরিবেশের আবহাওয়া ও জলবায়ু দ্বারা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451" y="2708315"/>
            <a:ext cx="609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8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খরায় পশুপাখি রক্ষার কৌশল কোনটি ? </a:t>
            </a:r>
            <a:endParaRPr lang="en-US" sz="2400" dirty="0">
              <a:solidFill>
                <a:srgbClr val="008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54704" y="1574029"/>
                <a:ext cx="918180" cy="985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704" y="1574029"/>
                <a:ext cx="918180" cy="9853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84055" y="2959748"/>
                <a:ext cx="918180" cy="1084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055" y="2959748"/>
                <a:ext cx="918180" cy="10845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9451" y="3446421"/>
            <a:ext cx="433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ক) জমিতে বিভিন্ন ঘাসের বীজ ছিটানো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2292" y="3469891"/>
            <a:ext cx="5256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খ) ইপিল-ইপিল, কাঁঠাল গাছের চাষ বৃদ্ধি করা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451" y="4092194"/>
            <a:ext cx="400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গ) বিভিন্ন গাছের পাতা খাওয়ানো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3145" y="3972961"/>
            <a:ext cx="455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ঘ) পচা দূষিত পানি পান না করানো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451" y="1426115"/>
            <a:ext cx="449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ক) পরিবেশের অবকাঠামো ও পদ্ধতি দ্বারা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8234" y="1411664"/>
            <a:ext cx="345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খ) মানুষের কার্যকলাপ দ্বারা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090" y="1986083"/>
            <a:ext cx="4334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গ) পরিবেশের  প্রতিকূল আবহাওয়া দ্বারা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891" y="4739671"/>
            <a:ext cx="764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কোন বিষয়টি বন্যাজনিত সমস্যা সমাধানের কৌশল ? </a:t>
            </a:r>
            <a:endParaRPr lang="en-US" sz="2400" dirty="0">
              <a:solidFill>
                <a:srgbClr val="66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451" y="5341257"/>
            <a:ext cx="375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ক) পশুকে কচুরিপানা খাওয়ানো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4055" y="5341257"/>
            <a:ext cx="4577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খ) পশুকে নিয়মিত গোসল করানো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451" y="6046339"/>
            <a:ext cx="358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গ) পশুকে ছায়াযুক্ত স্থানে রাখা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4055" y="6046339"/>
            <a:ext cx="400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ঘ) ইউরিয়া মোলালেস ব্লক খাওয়ানো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0" y="4906407"/>
                <a:ext cx="918180" cy="1084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06407"/>
                <a:ext cx="918180" cy="10845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39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4887" y="5321050"/>
            <a:ext cx="11232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১।উদ্দিপকে দৃশ্যমান সমস্যায় গবাদি পশুপাখি রক্ষায় কি কি ব্যবস্থা অবলম্বন করতে হবে ? ব্যাখ্যা কর। </a:t>
            </a:r>
            <a:endParaRPr lang="en-US" sz="32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A72BA9-8275-4793-9478-1E491B9B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44" y="354020"/>
            <a:ext cx="8017897" cy="4967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0AA7EA-65E4-4A97-9A93-531AC3A1C601}"/>
              </a:ext>
            </a:extLst>
          </p:cNvPr>
          <p:cNvSpPr txBox="1"/>
          <p:nvPr/>
        </p:nvSpPr>
        <p:spPr>
          <a:xfrm>
            <a:off x="272486" y="354020"/>
            <a:ext cx="23032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20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CFA825-D233-4A00-B615-D99FC3F05788}"/>
              </a:ext>
            </a:extLst>
          </p:cNvPr>
          <p:cNvSpPr/>
          <p:nvPr/>
        </p:nvSpPr>
        <p:spPr>
          <a:xfrm>
            <a:off x="1192695" y="0"/>
            <a:ext cx="9846365" cy="6858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 </a:t>
            </a:r>
          </a:p>
          <a:p>
            <a:pPr algn="ctr"/>
            <a:r>
              <a:rPr lang="bn-IN" sz="8800" dirty="0"/>
              <a:t> </a:t>
            </a:r>
            <a:r>
              <a:rPr lang="bn-IN" sz="8800" dirty="0">
                <a:solidFill>
                  <a:srgbClr val="00FFFF"/>
                </a:solidFill>
              </a:rPr>
              <a:t>আবার কথা হবে</a:t>
            </a:r>
          </a:p>
          <a:p>
            <a:pPr algn="ctr"/>
            <a:r>
              <a:rPr lang="bn-IN" sz="8800" dirty="0"/>
              <a:t>  </a:t>
            </a:r>
            <a:r>
              <a:rPr lang="bn-IN" sz="88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প্রত্যাশা রইল</a:t>
            </a:r>
            <a:endParaRPr lang="en-US" sz="36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B1BE95-1470-4CF5-9799-521A027C731A}"/>
              </a:ext>
            </a:extLst>
          </p:cNvPr>
          <p:cNvSpPr/>
          <p:nvPr/>
        </p:nvSpPr>
        <p:spPr>
          <a:xfrm>
            <a:off x="1899519" y="1221992"/>
            <a:ext cx="9336719" cy="566308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মহসীনুজ্জামান</a:t>
            </a:r>
          </a:p>
          <a:p>
            <a:pPr algn="ctr"/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রামগড় সরকারি উচ্চ বিদ্যালয়</a:t>
            </a:r>
          </a:p>
          <a:p>
            <a:pPr algn="ctr"/>
            <a:r>
              <a:rPr lang="bn-BD" sz="6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রামগড়, খাগড়াছড়ি </a:t>
            </a:r>
            <a:endParaRPr lang="bn-IN" sz="6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০১৭৩২৩৩৪৫০১</a:t>
            </a:r>
            <a:r>
              <a:rPr lang="bn-IN" sz="5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ইমেইলঃ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mohsin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cs typeface="NikoshBAN" panose="02000000000000000000" pitchFamily="2" charset="0"/>
                <a:hlinkClick r:id="rId2"/>
              </a:rPr>
              <a:t>501</a:t>
            </a:r>
            <a:r>
              <a:rPr lang="en-US" sz="4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mz@gmail.com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32C423-8DFD-4869-A6A7-A8C68FA0C53A}"/>
              </a:ext>
            </a:extLst>
          </p:cNvPr>
          <p:cNvSpPr txBox="1"/>
          <p:nvPr/>
        </p:nvSpPr>
        <p:spPr>
          <a:xfrm rot="18277059">
            <a:off x="618818" y="1214963"/>
            <a:ext cx="3647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rgbClr val="FF33CC"/>
                </a:solidFill>
              </a:rPr>
              <a:t>সবাইকে স্বাগত জানাচ্ছি আমি </a:t>
            </a:r>
            <a:endParaRPr lang="en-US" sz="40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55"/>
            <a:ext cx="6079652" cy="341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653" y="-68855"/>
            <a:ext cx="6112348" cy="3414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345872"/>
            <a:ext cx="6151418" cy="3512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419" y="3345873"/>
            <a:ext cx="6040581" cy="35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6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043" y="390419"/>
            <a:ext cx="118076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</a:p>
          <a:p>
            <a:pPr algn="ctr"/>
            <a:r>
              <a:rPr lang="bn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৯ম-১০ম শ্রেণি</a:t>
            </a:r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প্রেক্ষাপটে</a:t>
            </a:r>
            <a:endParaRPr lang="bn-IN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পশুপাখির অভিযোজন কলাকৌশল</a:t>
            </a:r>
          </a:p>
          <a:p>
            <a:pPr algn="ctr"/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পরিচ্ছেদ</a:t>
            </a:r>
          </a:p>
          <a:p>
            <a:pPr algn="ctr"/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– ৮৯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07" y="1443889"/>
            <a:ext cx="4572396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E600C9-6C90-4B7E-B860-D5EC488AEA9B}"/>
              </a:ext>
            </a:extLst>
          </p:cNvPr>
          <p:cNvSpPr txBox="1"/>
          <p:nvPr/>
        </p:nvSpPr>
        <p:spPr>
          <a:xfrm>
            <a:off x="424070" y="622852"/>
            <a:ext cx="11661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3366FF"/>
                </a:solidFill>
              </a:rPr>
              <a:t>আজকের পাঠ থেকে আমরা জানতে পারব--- </a:t>
            </a:r>
            <a:endParaRPr lang="en-US" sz="4400" dirty="0">
              <a:solidFill>
                <a:srgbClr val="3366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46A6E6-E3FA-4415-8F5B-29AC08FC49D6}"/>
              </a:ext>
            </a:extLst>
          </p:cNvPr>
          <p:cNvSpPr txBox="1"/>
          <p:nvPr/>
        </p:nvSpPr>
        <p:spPr>
          <a:xfrm>
            <a:off x="1245703" y="1789044"/>
            <a:ext cx="10402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CC0099"/>
                </a:solidFill>
              </a:rPr>
              <a:t>অভিযোজন কী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808000"/>
                </a:solidFill>
              </a:rPr>
              <a:t>খরায় পশুপাখি রক্ষার কলাকৌশল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CC00"/>
                </a:solidFill>
              </a:rPr>
              <a:t>বন্যায় পশুপাখি রক্ষার কলাকৌশল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7030A0"/>
                </a:solidFill>
              </a:rPr>
              <a:t>জলোচ্ছ্বাসে পশুপাখি রক্ষার কলাকৌশল 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69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700" y="879456"/>
            <a:ext cx="2876550" cy="159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4909" y="70086"/>
            <a:ext cx="742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</a:rPr>
              <a:t>এসো আমরা জেনে নেই অভিযোজন কী?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463" y="2694726"/>
            <a:ext cx="1141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প্রজাতি তার পরিবেশে নিজেকে খাপ খাইয়ে নেওয়ার কৌশলকে অভিযোজন বলে।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141" y="3177415"/>
            <a:ext cx="11847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অভিযোজন পরিবেশের তাপমাত্রা, আদ্রতা, বায়ুপ্রবাহ ও বায়ুর উপাদান, সমুদ্রপৃষ্ঠ থেকে ঐ স্থানের উচ্চতা  এবং জীবের শারীরিক গঠন ও দৈহিক অবস্থা ইত্যাদির উপর  নির্ভর করে। </a:t>
            </a:r>
            <a:endParaRPr lang="en-US" sz="3200" dirty="0">
              <a:solidFill>
                <a:srgbClr val="FF5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41" y="4411334"/>
            <a:ext cx="117016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হঠাৎ জলবায়ুর ব্যাপক পরিবর্তন হলে মানুষ তার বুদ্ধি দিয়ে নিজেকে রক্ষা করতে পারলেও পশুপাখি সেই পরিবেশে নিজেকে অভিযোজন করতে পারে না। তাই এরূপ প্রতিকূল ও বিরূপ পরিবেশে পশুপাখির অভিযোজনের জন্য মানুষের সাহায্যের প্রয়োজন। এ ক্ষেত্রে খরা, বন্যা ও জলোচ্ছ্বাসজনিত সমস্যা সমাধানের উপর অধিক গুরুত্ব দিতে হবে।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3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5512" y="-204949"/>
            <a:ext cx="7726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খরায় পশুপাখি রক্ষার কলাকৌশল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40304"/>
            <a:ext cx="3722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  <a:r>
              <a:rPr lang="bn-BD" sz="24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4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2400" dirty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চাষ বৃদ্ধি করতে </a:t>
            </a:r>
            <a:r>
              <a:rPr lang="bn-BD" sz="2400" dirty="0" smtClean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খরার সময়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00540"/>
            <a:ext cx="10537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খরার সময় পশুকে</a:t>
            </a:r>
            <a:r>
              <a:rPr lang="en-US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</a:t>
            </a:r>
            <a:endParaRPr lang="bn-IN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পর্যাপ্ত পরিমাণে খাওয়াতে হবে। </a:t>
            </a:r>
            <a:endParaRPr lang="en-US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208" y="6204831"/>
            <a:ext cx="358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গবাদি পশুকে নিয়মিত সংক্রামক রোগের টিকা দিতে হবে। </a:t>
            </a:r>
            <a:endParaRPr lang="en-US" dirty="0">
              <a:solidFill>
                <a:srgbClr val="66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6824" y="6211669"/>
            <a:ext cx="391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পশুকে কাঁচা ঘাসের সম্পূরক খাদ্য ( যেমন- সবুজ অ্যালজি) খাওয়াতে হবে। </a:t>
            </a:r>
            <a:endParaRPr lang="en-US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1259" y="6144309"/>
            <a:ext cx="375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খরা মৌসুম আসার পূর্বেই ঘাস দ্বারা সাইলেজ ও হে তৈরি করে রাখতে হবে। </a:t>
            </a:r>
            <a:endParaRPr lang="en-US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512" y="517956"/>
            <a:ext cx="2414952" cy="1514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823" y="523661"/>
            <a:ext cx="2140226" cy="1501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2254" y="511383"/>
            <a:ext cx="2191896" cy="1516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27" y="2419968"/>
            <a:ext cx="1566138" cy="1466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512" y="2432334"/>
            <a:ext cx="2286000" cy="1466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6279" y="2419968"/>
            <a:ext cx="1913283" cy="14714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54495" y="1105203"/>
            <a:ext cx="88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66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2400" dirty="0">
              <a:solidFill>
                <a:srgbClr val="66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2997" y="1105203"/>
            <a:ext cx="141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ইপিল-ইপিল</a:t>
            </a:r>
            <a:endParaRPr lang="en-US" sz="2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67" y="1428471"/>
            <a:ext cx="281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বাবলা</a:t>
            </a:r>
            <a:r>
              <a:rPr lang="bn-BD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 পাতা পশুকে খাওয়াতে হবে </a:t>
            </a:r>
            <a:endParaRPr lang="en-US" sz="24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5449" y="4009108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ভাতের মাড়</a:t>
            </a:r>
            <a:r>
              <a:rPr lang="en-US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8061" y="4022463"/>
            <a:ext cx="277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8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তরিতরকারির উচ্ছিষ্ট অংশ</a:t>
            </a:r>
            <a:r>
              <a:rPr lang="en-US" dirty="0">
                <a:solidFill>
                  <a:srgbClr val="8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7600" y="4044386"/>
            <a:ext cx="74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কুঁড়া,</a:t>
            </a:r>
            <a:endParaRPr lang="en-US" dirty="0">
              <a:solidFill>
                <a:srgbClr val="33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7597" y="4034675"/>
            <a:ext cx="224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গমের</a:t>
            </a:r>
            <a:r>
              <a:rPr lang="en-US" dirty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ডালের</a:t>
            </a:r>
            <a:r>
              <a:rPr lang="bn-IN" dirty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ভুসি,</a:t>
            </a:r>
            <a:endParaRPr lang="en-US" dirty="0">
              <a:solidFill>
                <a:srgbClr val="FF5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21136" y="3988174"/>
            <a:ext cx="1510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5926" y="4038189"/>
            <a:ext cx="69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খৈল</a:t>
            </a:r>
            <a:r>
              <a:rPr lang="bn-IN" dirty="0">
                <a:solidFill>
                  <a:srgbClr val="33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590752" y="3993442"/>
            <a:ext cx="122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ঝোলাগুড়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936" y="2415356"/>
            <a:ext cx="1792068" cy="14714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1774" y="2416107"/>
            <a:ext cx="1628922" cy="14714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2019" y="2449158"/>
            <a:ext cx="1342147" cy="1446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330" y="4647686"/>
            <a:ext cx="2397057" cy="14041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6279" y="4366633"/>
            <a:ext cx="2391515" cy="1752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34980" y="4496443"/>
            <a:ext cx="2022509" cy="16228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63096" y="4496443"/>
            <a:ext cx="2068174" cy="15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02" y="227052"/>
            <a:ext cx="4002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গবাদি পশুকে শুষ্ক খড় না খাইয়ে ইউরিয়া দ্বারা প্রক্রিয়াজাত খড় ও ইউরিয়া মোলালেস ব্লক খাওয়ানো যেতে পারে। </a:t>
            </a:r>
            <a:endParaRPr lang="en-US" sz="2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294" y="1828800"/>
            <a:ext cx="304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গবাদি পশুকে  পর্যাপ্ত দানাদার খাদ্য খাওয়াতে হবে। </a:t>
            </a:r>
            <a:endParaRPr lang="en-US" sz="2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9882" y="2222991"/>
            <a:ext cx="3041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পশুকে বেশি করে পরিষ্কার পানি খাওয়াতে হবে। </a:t>
            </a:r>
            <a:endParaRPr lang="en-US" sz="20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6662" y="3266353"/>
            <a:ext cx="1842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5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পশুকে নিয়মিত গোসল করাতে হবে। </a:t>
            </a:r>
            <a:endParaRPr lang="en-US" sz="2000" dirty="0">
              <a:solidFill>
                <a:srgbClr val="FF5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9982" y="3494264"/>
            <a:ext cx="3730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পশুর শরীর সব সময় পরিষ্কারপরিচ্ছন্ন রাখতে হবে এবং পরজীবীর জন্য চিকিৎসা করাতে হবে। </a:t>
            </a:r>
            <a:endParaRPr lang="en-US" sz="20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022" y="5047352"/>
            <a:ext cx="2457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808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পশুকে ছায়াযুক্ত স্থানে রাখতে হবে এবং প্রখর রোদে নেওয়া যাবে না। </a:t>
            </a:r>
            <a:endParaRPr lang="en-US" sz="2000" dirty="0">
              <a:solidFill>
                <a:srgbClr val="008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3541" y="5463607"/>
            <a:ext cx="3307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8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 গবাদিপশু অসুস্থ হলে পশু ডাক্তারের পরামর্শ মোতাবেক চিকিৎসা করাতে হবে।  </a:t>
            </a:r>
            <a:endParaRPr lang="en-US" sz="2000" dirty="0">
              <a:solidFill>
                <a:srgbClr val="8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60" y="93115"/>
            <a:ext cx="1905000" cy="1562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56" y="1432775"/>
            <a:ext cx="1789564" cy="1555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258" y="1388993"/>
            <a:ext cx="2034516" cy="1525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47" y="2908754"/>
            <a:ext cx="2676525" cy="1704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9233" y="3396479"/>
            <a:ext cx="2686050" cy="17049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612" y="4313245"/>
            <a:ext cx="2076450" cy="2200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1256" y="491341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99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312" y="132522"/>
            <a:ext cx="9020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বন্যাজনিত সমস্যায় পশুপাখি রক্ষার কলাকৌশল  </a:t>
            </a:r>
            <a:endParaRPr lang="en-US" sz="32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096" y="1033670"/>
            <a:ext cx="3523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গবাদি পশুকে যথাসম্ভব উঁচু ও শুকনো জায়গায় রাখতে হবে। </a:t>
            </a:r>
            <a:endParaRPr lang="en-US" sz="2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6031" y="922982"/>
            <a:ext cx="2134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গবাদি পশুকে  পরিষ্কার পানি খাওয়াতে হবে </a:t>
            </a:r>
            <a:endParaRPr lang="en-US" sz="20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096" y="2604432"/>
            <a:ext cx="270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গবাদি পশুর মৃতদেহ গর্তে পুঁতে ফেলতে হবে। </a:t>
            </a:r>
            <a:endParaRPr lang="en-US" sz="2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001" y="3407760"/>
            <a:ext cx="328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বন্যার সময় গবাদি পশুকে  খাদ্য হিসেবে।</a:t>
            </a:r>
            <a:endParaRPr lang="en-US" sz="20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1365" y="4945578"/>
            <a:ext cx="2609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এ সময় কচুরিপানা, দলঘাস, লতাগুল্ম এমনকি কলাগাছও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932" y="726279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130" y="605440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091" y="2398751"/>
            <a:ext cx="2819400" cy="1619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6032" y="2398751"/>
            <a:ext cx="2705100" cy="1685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82" y="4378179"/>
            <a:ext cx="1481251" cy="1457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9089" y="4110364"/>
            <a:ext cx="1203718" cy="1366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057" y="4129464"/>
            <a:ext cx="1269834" cy="1554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7013" y="5485143"/>
            <a:ext cx="1513044" cy="1089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6923" y="4250412"/>
            <a:ext cx="1500760" cy="12163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1457" y="5597025"/>
            <a:ext cx="1245038" cy="1085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19327" y="4219923"/>
            <a:ext cx="1847850" cy="24669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AF6203-3705-4A36-9AED-A76B9AFCF3C0}"/>
              </a:ext>
            </a:extLst>
          </p:cNvPr>
          <p:cNvSpPr txBox="1"/>
          <p:nvPr/>
        </p:nvSpPr>
        <p:spPr>
          <a:xfrm>
            <a:off x="515630" y="5867203"/>
            <a:ext cx="67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C8EED69-5AD8-4DCE-8775-C5DF660ED6EC}"/>
              </a:ext>
            </a:extLst>
          </p:cNvPr>
          <p:cNvSpPr txBox="1"/>
          <p:nvPr/>
        </p:nvSpPr>
        <p:spPr>
          <a:xfrm>
            <a:off x="1922076" y="5678285"/>
            <a:ext cx="158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চালের কুঁড়া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FE9704-E28C-4AB6-BD74-12BBD91B6414}"/>
              </a:ext>
            </a:extLst>
          </p:cNvPr>
          <p:cNvSpPr txBox="1"/>
          <p:nvPr/>
        </p:nvSpPr>
        <p:spPr>
          <a:xfrm>
            <a:off x="3481644" y="4362387"/>
            <a:ext cx="791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ভুসি ও খৈল</a:t>
            </a:r>
            <a:endParaRPr lang="en-US" sz="2400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37ABE73-F6CD-40CA-96E1-7BF7C9DACC39}"/>
              </a:ext>
            </a:extLst>
          </p:cNvPr>
          <p:cNvSpPr txBox="1"/>
          <p:nvPr/>
        </p:nvSpPr>
        <p:spPr>
          <a:xfrm>
            <a:off x="284636" y="6311040"/>
            <a:ext cx="401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পরিমাণে খাওয়াতে হবে।</a:t>
            </a:r>
            <a:endParaRPr lang="en-US" sz="2400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D2F255F-D9A8-48F5-8E70-AB0B63E17275}"/>
              </a:ext>
            </a:extLst>
          </p:cNvPr>
          <p:cNvSpPr txBox="1"/>
          <p:nvPr/>
        </p:nvSpPr>
        <p:spPr>
          <a:xfrm>
            <a:off x="9390520" y="5128539"/>
            <a:ext cx="2117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গবাদি পশুকে  খাওয়ানো যেতে পারে।</a:t>
            </a:r>
            <a:endParaRPr lang="en-US" sz="2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1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782</Words>
  <Application>Microsoft Office PowerPoint</Application>
  <PresentationFormat>Widescreen</PresentationFormat>
  <Paragraphs>98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 Math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RGHS</dc:creator>
  <cp:lastModifiedBy>RGHS</cp:lastModifiedBy>
  <cp:revision>221</cp:revision>
  <dcterms:created xsi:type="dcterms:W3CDTF">2017-04-19T16:31:32Z</dcterms:created>
  <dcterms:modified xsi:type="dcterms:W3CDTF">2017-09-29T04:31:10Z</dcterms:modified>
</cp:coreProperties>
</file>